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75"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22.09.2021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22.09.2021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22.09.2021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kk-KZ" sz="2400" b="1" dirty="0">
                <a:latin typeface="Times New Roman" pitchFamily="18" charset="0"/>
                <a:cs typeface="Times New Roman" pitchFamily="18" charset="0"/>
              </a:rPr>
              <a:t>Мектептегі әлеуметтік-психологиялық қызметті ұйымдастыру талаптары</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365104"/>
            <a:ext cx="6400800" cy="1273696"/>
          </a:xfrm>
        </p:spPr>
        <p:txBody>
          <a:bodyPr>
            <a:normAutofit/>
          </a:bodyPr>
          <a:lstStyle/>
          <a:p>
            <a:pPr algn="r"/>
            <a:r>
              <a:rPr lang="kk-KZ" sz="2400" dirty="0" smtClean="0">
                <a:solidFill>
                  <a:schemeClr val="tx1"/>
                </a:solidFill>
                <a:latin typeface="Times New Roman" pitchFamily="18" charset="0"/>
                <a:cs typeface="Times New Roman" pitchFamily="18" charset="0"/>
              </a:rPr>
              <a:t>Педагогика және білім беру менеджменті кафедрасы, аға оқытушы Махамбетова Ж. Т.</a:t>
            </a: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90127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ru-RU" sz="2400" dirty="0" err="1">
                <a:latin typeface="Times New Roman" pitchFamily="18" charset="0"/>
                <a:cs typeface="Times New Roman" pitchFamily="18" charset="0"/>
              </a:rPr>
              <a:t>Қазіргі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уақытта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халықтың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осал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қорғалмаған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топтарының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болып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табылады</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Мектептегі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a:t>
            </a:r>
            <a:r>
              <a:rPr lang="en-US" sz="2400" dirty="0">
                <a:latin typeface="Times New Roman" pitchFamily="18" charset="0"/>
                <a:cs typeface="Times New Roman" pitchFamily="18" charset="0"/>
              </a:rPr>
              <a:t>-</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қызмет</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АЖҚ</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нақты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білікті</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жан</a:t>
            </a:r>
            <a:r>
              <a:rPr lang="en-US" sz="2400" dirty="0">
                <a:latin typeface="Times New Roman" pitchFamily="18" charset="0"/>
                <a:cs typeface="Times New Roman" pitchFamily="18" charset="0"/>
              </a:rPr>
              <a:t>-</a:t>
            </a:r>
            <a:r>
              <a:rPr lang="ru-RU" sz="2400" dirty="0" err="1">
                <a:latin typeface="Times New Roman" pitchFamily="18" charset="0"/>
                <a:cs typeface="Times New Roman" pitchFamily="18" charset="0"/>
              </a:rPr>
              <a:t>жақты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уақтылы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әкімшіліктің</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мұғалімдердің</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ата</a:t>
            </a:r>
            <a:r>
              <a:rPr lang="en-US" sz="2400" dirty="0">
                <a:latin typeface="Times New Roman" pitchFamily="18" charset="0"/>
                <a:cs typeface="Times New Roman" pitchFamily="18" charset="0"/>
              </a:rPr>
              <a:t>-</a:t>
            </a:r>
            <a:r>
              <a:rPr lang="ru-RU" sz="2400" dirty="0" err="1">
                <a:latin typeface="Times New Roman" pitchFamily="18" charset="0"/>
                <a:cs typeface="Times New Roman" pitchFamily="18" charset="0"/>
              </a:rPr>
              <a:t>аналардың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сыртқы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құрылымдардың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белсенді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ынтымақтастығын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ұйымдастыруға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арналған</a:t>
            </a:r>
            <a:r>
              <a:rPr lang="en-US"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0477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marL="0" indent="0" algn="just">
              <a:buNone/>
            </a:pPr>
            <a:r>
              <a:rPr lang="en-US" sz="2400" dirty="0" err="1">
                <a:latin typeface="Times New Roman" pitchFamily="18" charset="0"/>
                <a:cs typeface="Times New Roman" pitchFamily="18" charset="0"/>
              </a:rPr>
              <a:t>Осы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қызмет</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аясында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балаларға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жеке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көзқарасты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ұйымдастыру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үшін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әлеуметтік-психологиялық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зерттеу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жүргізіледі</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балаларға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ата</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аналарға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мұғалімдерге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әлеуметтік-психологиялық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көмек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көрсетіледі</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Психопрофилактикалық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жұмыс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және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алғашқы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әлеуметтік-психологиялық</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түзету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және</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оңалту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бойынша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жұмыс</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жүргізіледі</a:t>
            </a:r>
            <a:r>
              <a:rPr lang="en-US"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ӘПҚ</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бұл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мектептің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білім</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беру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қызметінің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тұтас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жүйесінің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құрамдас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бөліктерінің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бірі</a:t>
            </a:r>
            <a:r>
              <a:rPr lang="en-US"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71455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47500" lnSpcReduction="20000"/>
          </a:bodyPr>
          <a:lstStyle/>
          <a:p>
            <a:pPr marL="0" indent="0" algn="just">
              <a:buNone/>
            </a:pPr>
            <a:r>
              <a:rPr lang="kk-KZ" sz="4400" dirty="0">
                <a:latin typeface="Times New Roman" pitchFamily="18" charset="0"/>
                <a:cs typeface="Times New Roman" pitchFamily="18" charset="0"/>
              </a:rPr>
              <a:t>Әлеуметтік-педагогикалық жұмыстың тиімділігін арттыру және білім беру процесін оңтайлы сүйемелдеуді қамтамасыз ету үшін мектепте әлеуметтік-психологиялық қызметтің жұмысы ұйымдастырылған</a:t>
            </a:r>
            <a:r>
              <a:rPr lang="kk-KZ" sz="4400" dirty="0" smtClean="0">
                <a:latin typeface="Times New Roman" pitchFamily="18" charset="0"/>
                <a:cs typeface="Times New Roman" pitchFamily="18" charset="0"/>
              </a:rPr>
              <a:t>.</a:t>
            </a:r>
          </a:p>
          <a:p>
            <a:pPr marL="0" indent="0" algn="just">
              <a:buNone/>
            </a:pPr>
            <a:r>
              <a:rPr lang="ru-RU" sz="4400" dirty="0" err="1">
                <a:latin typeface="Times New Roman" pitchFamily="18" charset="0"/>
                <a:cs typeface="Times New Roman" pitchFamily="18" charset="0"/>
              </a:rPr>
              <a:t>Мектептің</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әлеуметтік-психологиялық</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қызметінің</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әр</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мүшесінің</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функционалдығын</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және</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нақты</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тәжірибе</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қажеттіліктерін</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талдау</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оның</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тұтастығы</a:t>
            </a:r>
            <a:r>
              <a:rPr lang="ru-RU" sz="4400" dirty="0">
                <a:latin typeface="Times New Roman" pitchFamily="18" charset="0"/>
                <a:cs typeface="Times New Roman" pitchFamily="18" charset="0"/>
              </a:rPr>
              <a:t> мен </a:t>
            </a:r>
            <a:r>
              <a:rPr lang="ru-RU" sz="4400" dirty="0" err="1">
                <a:latin typeface="Times New Roman" pitchFamily="18" charset="0"/>
                <a:cs typeface="Times New Roman" pitchFamily="18" charset="0"/>
              </a:rPr>
              <a:t>жұмыс</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тиімділігін</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қамтамасыз</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ететін</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негізгі</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байланыстарды</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анықтауға</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мүмкіндік</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берді</a:t>
            </a:r>
            <a:r>
              <a:rPr lang="ru-RU" sz="4400" dirty="0">
                <a:latin typeface="Times New Roman" pitchFamily="18" charset="0"/>
                <a:cs typeface="Times New Roman" pitchFamily="18" charset="0"/>
              </a:rPr>
              <a:t>.</a:t>
            </a:r>
          </a:p>
          <a:p>
            <a:pPr marL="0" indent="0" algn="just">
              <a:buNone/>
            </a:pPr>
            <a:r>
              <a:rPr lang="ru-RU" sz="4400" dirty="0">
                <a:latin typeface="Times New Roman" pitchFamily="18" charset="0"/>
                <a:cs typeface="Times New Roman" pitchFamily="18" charset="0"/>
              </a:rPr>
              <a:t>1.</a:t>
            </a:r>
            <a:r>
              <a:rPr lang="ru-RU" sz="4400" b="1" dirty="0">
                <a:latin typeface="Times New Roman" pitchFamily="18" charset="0"/>
                <a:cs typeface="Times New Roman" pitchFamily="18" charset="0"/>
              </a:rPr>
              <a:t>Ұйымдастырушылық-делдалдық</a:t>
            </a:r>
            <a:r>
              <a:rPr lang="ru-RU" sz="4400" dirty="0">
                <a:latin typeface="Times New Roman" pitchFamily="18" charset="0"/>
                <a:cs typeface="Times New Roman" pitchFamily="18" charset="0"/>
              </a:rPr>
              <a:t>-мектептің </a:t>
            </a:r>
            <a:r>
              <a:rPr lang="ru-RU" sz="4400" dirty="0" err="1">
                <a:latin typeface="Times New Roman" pitchFamily="18" charset="0"/>
                <a:cs typeface="Times New Roman" pitchFamily="18" charset="0"/>
              </a:rPr>
              <a:t>әлеуметтік-психологиялық</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қызметінің</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тікелей</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ұйымдастырушылары</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яғни</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әлеуметтік</a:t>
            </a:r>
            <a:r>
              <a:rPr lang="ru-RU" sz="4400" dirty="0">
                <a:latin typeface="Times New Roman" pitchFamily="18" charset="0"/>
                <a:cs typeface="Times New Roman" pitchFamily="18" charset="0"/>
              </a:rPr>
              <a:t> педагог </a:t>
            </a:r>
            <a:r>
              <a:rPr lang="ru-RU" sz="4400" dirty="0" err="1">
                <a:latin typeface="Times New Roman" pitchFamily="18" charset="0"/>
                <a:cs typeface="Times New Roman" pitchFamily="18" charset="0"/>
              </a:rPr>
              <a:t>және</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директордың</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оқу-тәрбие</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ісі</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жөніндегі</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орынбасарлары</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Олар</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нені</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шешу</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керектігін</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ғана</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емес</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сонымен</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қатар</a:t>
            </a:r>
            <a:r>
              <a:rPr lang="ru-RU" sz="4400" dirty="0">
                <a:latin typeface="Times New Roman" pitchFamily="18" charset="0"/>
                <a:cs typeface="Times New Roman" pitchFamily="18" charset="0"/>
              </a:rPr>
              <a:t> оны </a:t>
            </a:r>
            <a:r>
              <a:rPr lang="ru-RU" sz="4400" dirty="0" err="1">
                <a:latin typeface="Times New Roman" pitchFamily="18" charset="0"/>
                <a:cs typeface="Times New Roman" pitchFamily="18" charset="0"/>
              </a:rPr>
              <a:t>қандай</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ретпен</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қалай</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жасау</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керектігін</a:t>
            </a:r>
            <a:r>
              <a:rPr lang="ru-RU" sz="4400" dirty="0">
                <a:latin typeface="Times New Roman" pitchFamily="18" charset="0"/>
                <a:cs typeface="Times New Roman" pitchFamily="18" charset="0"/>
              </a:rPr>
              <a:t> де </a:t>
            </a:r>
            <a:r>
              <a:rPr lang="ru-RU" sz="4400" dirty="0" err="1">
                <a:latin typeface="Times New Roman" pitchFamily="18" charset="0"/>
                <a:cs typeface="Times New Roman" pitchFamily="18" charset="0"/>
              </a:rPr>
              <a:t>анықтайды</a:t>
            </a:r>
            <a:r>
              <a:rPr lang="ru-RU" sz="4400" dirty="0">
                <a:latin typeface="Times New Roman" pitchFamily="18" charset="0"/>
                <a:cs typeface="Times New Roman" pitchFamily="18" charset="0"/>
              </a:rPr>
              <a:t>.</a:t>
            </a:r>
          </a:p>
          <a:p>
            <a:pPr marL="0" indent="0" algn="just">
              <a:buNone/>
            </a:pPr>
            <a:r>
              <a:rPr lang="ru-RU" sz="4400" b="1" dirty="0">
                <a:latin typeface="Times New Roman" pitchFamily="18" charset="0"/>
                <a:cs typeface="Times New Roman" pitchFamily="18" charset="0"/>
              </a:rPr>
              <a:t>2.Зерттеу.</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Мектеп</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психологы</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мектеп</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өмірінің</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әлеуметтік</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топтардың</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және</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жеке</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тұлғалардың</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түрлі</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құбылыстарын</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зерттейді</a:t>
            </a:r>
            <a:r>
              <a:rPr lang="ru-RU" sz="4400" dirty="0">
                <a:latin typeface="Times New Roman" pitchFamily="18" charset="0"/>
                <a:cs typeface="Times New Roman" pitchFamily="18" charset="0"/>
              </a:rPr>
              <a:t>, диагноз </a:t>
            </a:r>
            <a:r>
              <a:rPr lang="ru-RU" sz="4400" dirty="0" err="1">
                <a:latin typeface="Times New Roman" pitchFamily="18" charset="0"/>
                <a:cs typeface="Times New Roman" pitchFamily="18" charset="0"/>
              </a:rPr>
              <a:t>қояды</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зерттеумен</a:t>
            </a:r>
            <a:r>
              <a:rPr lang="ru-RU" sz="4400" dirty="0">
                <a:latin typeface="Times New Roman" pitchFamily="18" charset="0"/>
                <a:cs typeface="Times New Roman" pitchFamily="18" charset="0"/>
              </a:rPr>
              <a:t> </a:t>
            </a:r>
            <a:r>
              <a:rPr lang="ru-RU" sz="4400" dirty="0" err="1">
                <a:latin typeface="Times New Roman" pitchFamily="18" charset="0"/>
                <a:cs typeface="Times New Roman" pitchFamily="18" charset="0"/>
              </a:rPr>
              <a:t>айналысады</a:t>
            </a:r>
            <a:r>
              <a:rPr lang="ru-RU" sz="44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32541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85000" lnSpcReduction="10000"/>
          </a:bodyPr>
          <a:lstStyle/>
          <a:p>
            <a:pPr marL="0" indent="0" algn="just">
              <a:buNone/>
            </a:pPr>
            <a:r>
              <a:rPr lang="kk-KZ" sz="2600" dirty="0">
                <a:latin typeface="Times New Roman" pitchFamily="18" charset="0"/>
                <a:cs typeface="Times New Roman" pitchFamily="18" charset="0"/>
              </a:rPr>
              <a:t>3. </a:t>
            </a:r>
            <a:r>
              <a:rPr lang="kk-KZ" sz="2600" b="1" dirty="0">
                <a:latin typeface="Times New Roman" pitchFamily="18" charset="0"/>
                <a:cs typeface="Times New Roman" pitchFamily="18" charset="0"/>
              </a:rPr>
              <a:t>Аналитикалық.</a:t>
            </a:r>
            <a:r>
              <a:rPr lang="kk-KZ" sz="2600" dirty="0">
                <a:latin typeface="Times New Roman" pitchFamily="18" charset="0"/>
                <a:cs typeface="Times New Roman" pitchFamily="18" charset="0"/>
              </a:rPr>
              <a:t> Талдау жұмыстарын мектептің ПМП (психологиялық-медициналық-педагогикалық) консилиумы жүзеге асырады, оған әлеуметтік педагог, директордың оқу-тәрбие жұмысы жөніндегі орынбасарлары, психолог, Сынып жетекшілері, педагогтар кіреді. Мектеп консилиумы жағдайды талдауға, әлеуметтік-педагогикалық мәселенің түпкілікті диагнозын және оның білім беру мәселелерін шешуге әсерін бекітуге, оны шешуге бағытталған ұсыныстарды әзірлеуге немесе талқылауға, аймақтық ПМП комиссиясына жүгінуді ұсынуға мүмкіндік береді.</a:t>
            </a:r>
            <a:endParaRPr lang="ru-RU" sz="2600" dirty="0">
              <a:latin typeface="Times New Roman" pitchFamily="18" charset="0"/>
              <a:cs typeface="Times New Roman" pitchFamily="18" charset="0"/>
            </a:endParaRPr>
          </a:p>
          <a:p>
            <a:pPr marL="0" indent="0" algn="just">
              <a:buNone/>
            </a:pPr>
            <a:r>
              <a:rPr lang="kk-KZ" sz="2600" b="1" dirty="0">
                <a:latin typeface="Times New Roman" pitchFamily="18" charset="0"/>
                <a:cs typeface="Times New Roman" pitchFamily="18" charset="0"/>
              </a:rPr>
              <a:t>4. Практикалық. </a:t>
            </a:r>
            <a:r>
              <a:rPr lang="kk-KZ" sz="2600" dirty="0">
                <a:latin typeface="Times New Roman" pitchFamily="18" charset="0"/>
                <a:cs typeface="Times New Roman" pitchFamily="18" charset="0"/>
              </a:rPr>
              <a:t>Бұл тікелей орындаушылар. Оларға оқушының әлеуметтік-педагогикалық мәселелерін шешуге қатыса алатындардың барлығы кіруі керек. Бұл мұғалімдер мен ата-аналар, директордың оқу-тәрбие ісі жөніндегі орынбасарлары, әлеуметтік педагог, психолог, ұйымдастырушы-педагог, мектепке дейінгі білім беру ұйымының педагогы, медицина қызметкері.</a:t>
            </a:r>
            <a:endParaRPr lang="ru-RU" sz="26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98799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err="1">
                <a:latin typeface="Times New Roman" pitchFamily="18" charset="0"/>
                <a:cs typeface="Times New Roman" pitchFamily="18" charset="0"/>
              </a:rPr>
              <a:t>Мектептің</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әлеуметтік-психологиялық</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қызметінің</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негізгі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бағыттары</a:t>
            </a:r>
            <a:r>
              <a:rPr lang="ru-RU" sz="2400" b="1"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marL="0" indent="0">
              <a:buNone/>
            </a:pPr>
            <a:r>
              <a:rPr lang="ru-RU" sz="2400" b="1" dirty="0" smtClean="0">
                <a:latin typeface="Times New Roman" pitchFamily="18" charset="0"/>
                <a:cs typeface="Times New Roman" pitchFamily="18" charset="0"/>
              </a:rPr>
              <a:t>* </a:t>
            </a:r>
            <a:r>
              <a:rPr lang="ru-RU" sz="2400" b="1" dirty="0" err="1">
                <a:latin typeface="Times New Roman" pitchFamily="18" charset="0"/>
                <a:cs typeface="Times New Roman" pitchFamily="18" charset="0"/>
              </a:rPr>
              <a:t>Диагностикалық</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бағыт</a:t>
            </a:r>
            <a:endParaRPr lang="ru-RU" sz="2400" b="1" dirty="0">
              <a:latin typeface="Times New Roman" pitchFamily="18" charset="0"/>
              <a:cs typeface="Times New Roman" pitchFamily="18" charset="0"/>
            </a:endParaRPr>
          </a:p>
          <a:p>
            <a:pPr marL="0" indent="0">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мектепте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барлық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кезеңінде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баланы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тереңдетіп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оқыту</a:t>
            </a:r>
            <a:r>
              <a:rPr lang="ru-RU" sz="2400" dirty="0">
                <a:latin typeface="Times New Roman" pitchFamily="18" charset="0"/>
                <a:cs typeface="Times New Roman" pitchFamily="18" charset="0"/>
              </a:rPr>
              <a:t>.</a:t>
            </a:r>
          </a:p>
          <a:p>
            <a:pPr marL="0" indent="0">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тәрбие</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оқытудағы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ерекшеліктерді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анықтау</a:t>
            </a:r>
            <a:r>
              <a:rPr lang="ru-RU" sz="2400" dirty="0">
                <a:latin typeface="Times New Roman" pitchFamily="18" charset="0"/>
                <a:cs typeface="Times New Roman" pitchFamily="18" charset="0"/>
              </a:rPr>
              <a:t>.</a:t>
            </a:r>
          </a:p>
          <a:p>
            <a:pPr marL="0" indent="0">
              <a:buNone/>
            </a:pPr>
            <a:r>
              <a:rPr lang="ru-RU" sz="2400" dirty="0" err="1">
                <a:latin typeface="Times New Roman" pitchFamily="18" charset="0"/>
                <a:cs typeface="Times New Roman" pitchFamily="18" charset="0"/>
              </a:rPr>
              <a:t>Мектептегі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диагностикалық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жұмысты</a:t>
            </a:r>
            <a:r>
              <a:rPr lang="ru-RU" sz="2400" dirty="0">
                <a:latin typeface="Times New Roman" pitchFamily="18" charset="0"/>
                <a:cs typeface="Times New Roman" pitchFamily="18" charset="0"/>
              </a:rPr>
              <a:t> педагог-психолог </a:t>
            </a:r>
            <a:r>
              <a:rPr lang="ru-RU" sz="2400" dirty="0" err="1">
                <a:latin typeface="Times New Roman" pitchFamily="18" charset="0"/>
                <a:cs typeface="Times New Roman" pitchFamily="18" charset="0"/>
              </a:rPr>
              <a:t>топта</a:t>
            </a:r>
            <a:r>
              <a:rPr lang="ru-RU" sz="2400" dirty="0">
                <a:latin typeface="Times New Roman" pitchFamily="18" charset="0"/>
                <a:cs typeface="Times New Roman" pitchFamily="18" charset="0"/>
              </a:rPr>
              <a:t> да,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де </a:t>
            </a:r>
            <a:r>
              <a:rPr lang="ru-RU" sz="2400" dirty="0" err="1">
                <a:latin typeface="Times New Roman" pitchFamily="18" charset="0"/>
                <a:cs typeface="Times New Roman" pitchFamily="18" charset="0"/>
              </a:rPr>
              <a:t>жүргізеді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диагнозының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мақсаты</a:t>
            </a:r>
            <a:r>
              <a:rPr lang="ru-RU" sz="2400" dirty="0">
                <a:latin typeface="Times New Roman" pitchFamily="18" charset="0"/>
                <a:cs typeface="Times New Roman" pitchFamily="18" charset="0"/>
              </a:rPr>
              <a:t>:</a:t>
            </a:r>
          </a:p>
          <a:p>
            <a:pPr marL="0" indent="0">
              <a:buNone/>
            </a:pPr>
            <a:r>
              <a:rPr lang="ru-RU" sz="2400" dirty="0">
                <a:latin typeface="Times New Roman" pitchFamily="18" charset="0"/>
                <a:cs typeface="Times New Roman" pitchFamily="18" charset="0"/>
              </a:rPr>
              <a:t>1) </a:t>
            </a:r>
            <a:r>
              <a:rPr lang="ru-RU" sz="2400" dirty="0" err="1">
                <a:latin typeface="Times New Roman" pitchFamily="18" charset="0"/>
                <a:cs typeface="Times New Roman" pitchFamily="18" charset="0"/>
              </a:rPr>
              <a:t>жас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нормаларына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сәйкес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психикалық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соматикалық</a:t>
            </a:r>
            <a:r>
              <a:rPr lang="ru-RU" sz="2400" dirty="0">
                <a:latin typeface="Times New Roman" pitchFamily="18" charset="0"/>
                <a:cs typeface="Times New Roman" pitchFamily="18" charset="0"/>
              </a:rPr>
              <a:t> даму </a:t>
            </a:r>
            <a:r>
              <a:rPr lang="ru-RU" sz="2400" dirty="0" err="1">
                <a:latin typeface="Times New Roman" pitchFamily="18" charset="0"/>
                <a:cs typeface="Times New Roman" pitchFamily="18" charset="0"/>
              </a:rPr>
              <a:t>барысын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айқындау</a:t>
            </a:r>
            <a:r>
              <a:rPr lang="ru-RU" sz="2400" dirty="0">
                <a:latin typeface="Times New Roman" pitchFamily="18" charset="0"/>
                <a:cs typeface="Times New Roman" pitchFamily="18" charset="0"/>
              </a:rPr>
              <a:t>.</a:t>
            </a:r>
          </a:p>
          <a:p>
            <a:pPr marL="0" indent="0">
              <a:buNone/>
            </a:pPr>
            <a:r>
              <a:rPr lang="ru-RU" sz="2400" dirty="0">
                <a:latin typeface="Times New Roman" pitchFamily="18" charset="0"/>
                <a:cs typeface="Times New Roman" pitchFamily="18" charset="0"/>
              </a:rPr>
              <a:t>2) </a:t>
            </a:r>
            <a:r>
              <a:rPr lang="ru-RU" sz="2400" dirty="0" err="1">
                <a:latin typeface="Times New Roman" pitchFamily="18" charset="0"/>
                <a:cs typeface="Times New Roman" pitchFamily="18" charset="0"/>
              </a:rPr>
              <a:t>оқу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процесінде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көзқарасты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қамтамасыз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кәсіби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өзін-өзі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анықтауға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мақсатында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ерекшеліктерін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дамуының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жағдайын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зерделеу</a:t>
            </a:r>
            <a:r>
              <a:rPr lang="ru-RU" sz="2400" dirty="0">
                <a:latin typeface="Times New Roman" pitchFamily="18" charset="0"/>
                <a:cs typeface="Times New Roman" pitchFamily="18" charset="0"/>
              </a:rPr>
              <a:t>.</a:t>
            </a:r>
          </a:p>
          <a:p>
            <a:pPr marL="0" indent="0">
              <a:buNone/>
            </a:pPr>
            <a:r>
              <a:rPr lang="ru-RU" sz="2400" dirty="0">
                <a:latin typeface="Times New Roman" pitchFamily="18" charset="0"/>
                <a:cs typeface="Times New Roman" pitchFamily="18" charset="0"/>
              </a:rPr>
              <a:t>3) </a:t>
            </a:r>
            <a:r>
              <a:rPr lang="ru-RU" sz="2400" dirty="0" err="1">
                <a:latin typeface="Times New Roman" pitchFamily="18" charset="0"/>
                <a:cs typeface="Times New Roman" pitchFamily="18" charset="0"/>
              </a:rPr>
              <a:t>баланың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құрдастарымен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немесе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ересектермен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қарым-қатынасының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диагностикасын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жүргізу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Қарым-қатынастың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бұзылуының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себептерін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анықтау</a:t>
            </a:r>
            <a:r>
              <a:rPr lang="ru-RU" sz="2400" dirty="0">
                <a:latin typeface="Times New Roman" pitchFamily="18" charset="0"/>
                <a:cs typeface="Times New Roman" pitchFamily="18" charset="0"/>
              </a:rPr>
              <a:t>.</a:t>
            </a:r>
          </a:p>
        </p:txBody>
      </p:sp>
    </p:spTree>
    <p:extLst>
      <p:ext uri="{BB962C8B-B14F-4D97-AF65-F5344CB8AC3E}">
        <p14:creationId xmlns:p14="http://schemas.microsoft.com/office/powerpoint/2010/main" val="31728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err="1">
                <a:latin typeface="Times New Roman" pitchFamily="18" charset="0"/>
                <a:cs typeface="Times New Roman" pitchFamily="18" charset="0"/>
              </a:rPr>
              <a:t>Профилактикалық</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бағыт</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err="1" smtClean="0">
                <a:latin typeface="Times New Roman" pitchFamily="18" charset="0"/>
                <a:cs typeface="Times New Roman" pitchFamily="18" charset="0"/>
              </a:rPr>
              <a:t>Профилактикалық</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жұмыс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жасындағы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барлық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кезеңдерде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психикалық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денсаулығын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сақтауға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нығайтуға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дамытуға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бағытталған</a:t>
            </a:r>
            <a:r>
              <a:rPr lang="ru-RU" sz="2400" dirty="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Жеке </a:t>
            </a:r>
            <a:r>
              <a:rPr lang="ru-RU" sz="2400" dirty="0" err="1">
                <a:latin typeface="Times New Roman" pitchFamily="18" charset="0"/>
                <a:cs typeface="Times New Roman" pitchFamily="18" charset="0"/>
              </a:rPr>
              <a:t>тұлға</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Зияткерліктің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қалыптасуындағы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ықтимал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бұзушылықтардың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уақтылы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алдын-алу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кезеңде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ересектердің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рөлі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өте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маңызды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ата-аналар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айналасындағы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мұғалімдер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түрлі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бұзылулары</a:t>
            </a:r>
            <a:r>
              <a:rPr lang="ru-RU" sz="2400" dirty="0">
                <a:latin typeface="Times New Roman" pitchFamily="18" charset="0"/>
                <a:cs typeface="Times New Roman" pitchFamily="18" charset="0"/>
              </a:rPr>
              <a:t> бар </a:t>
            </a:r>
            <a:r>
              <a:rPr lang="ru-RU" sz="2400" dirty="0" err="1">
                <a:latin typeface="Times New Roman" pitchFamily="18" charset="0"/>
                <a:cs typeface="Times New Roman" pitchFamily="18" charset="0"/>
              </a:rPr>
              <a:t>балаға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шынымен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көмектесе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немесе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әсер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ете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мінез-құлықта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т.б</a:t>
            </a:r>
            <a:r>
              <a:rPr lang="ru-RU" sz="2400" dirty="0">
                <a:latin typeface="Times New Roman" pitchFamily="18" charset="0"/>
                <a:cs typeface="Times New Roman" pitchFamily="18" charset="0"/>
              </a:rPr>
              <a:t>.), Тек </a:t>
            </a:r>
            <a:r>
              <a:rPr lang="ru-RU" sz="2400" dirty="0" err="1">
                <a:latin typeface="Times New Roman" pitchFamily="18" charset="0"/>
                <a:cs typeface="Times New Roman" pitchFamily="18" charset="0"/>
              </a:rPr>
              <a:t>ересектер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қиындықтарды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жеңуге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көмектеседі</a:t>
            </a:r>
            <a:r>
              <a:rPr lang="ru-RU" sz="2400" dirty="0">
                <a:latin typeface="Times New Roman" pitchFamily="18" charset="0"/>
                <a:cs typeface="Times New Roman" pitchFamily="18" charset="0"/>
              </a:rPr>
              <a:t>.</a:t>
            </a:r>
          </a:p>
        </p:txBody>
      </p:sp>
    </p:spTree>
    <p:extLst>
      <p:ext uri="{BB962C8B-B14F-4D97-AF65-F5344CB8AC3E}">
        <p14:creationId xmlns:p14="http://schemas.microsoft.com/office/powerpoint/2010/main" val="1225717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err="1"/>
              <a:t>Түзету-дамыту</a:t>
            </a:r>
            <a:r>
              <a:rPr lang="ru-RU" sz="2400" b="1" dirty="0"/>
              <a:t> </a:t>
            </a:r>
            <a:r>
              <a:rPr lang="ru-RU" sz="2400" b="1" dirty="0" err="1"/>
              <a:t>бағыты</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smtClean="0">
                <a:latin typeface="Times New Roman" pitchFamily="18" charset="0"/>
                <a:cs typeface="Times New Roman" pitchFamily="18" charset="0"/>
              </a:rPr>
              <a:t>ӘПҚ </a:t>
            </a:r>
            <a:r>
              <a:rPr lang="ru-RU" sz="2400" dirty="0" err="1" smtClean="0">
                <a:latin typeface="Times New Roman" pitchFamily="18" charset="0"/>
                <a:cs typeface="Times New Roman" pitchFamily="18" charset="0"/>
              </a:rPr>
              <a:t>барлық</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мамандарының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басын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қалыптастыру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процесіне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белсенді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әсері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Негізгі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міндет-баланың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дамуының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нормаларына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сәйкестігін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қамтамасыз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оқыту</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тәрбиелеудің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тәсілін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таңдау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сонымен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қатар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ерекшеліктер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бейімділіктерді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дамытуда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әдістерді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таңдау</a:t>
            </a:r>
            <a:r>
              <a:rPr lang="ru-RU" sz="2400" dirty="0">
                <a:latin typeface="Times New Roman" pitchFamily="18" charset="0"/>
                <a:cs typeface="Times New Roman" pitchFamily="18" charset="0"/>
              </a:rPr>
              <a:t>.</a:t>
            </a:r>
          </a:p>
          <a:p>
            <a:pPr marL="0" indent="0" algn="just">
              <a:buNone/>
            </a:pPr>
            <a:r>
              <a:rPr lang="ru-RU" sz="2400" dirty="0" err="1">
                <a:latin typeface="Times New Roman" pitchFamily="18" charset="0"/>
                <a:cs typeface="Times New Roman" pitchFamily="18" charset="0"/>
              </a:rPr>
              <a:t>Түзету-дамыту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бағытында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дамудағы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ауытқуларды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оқудағы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мінез-құлқындағы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бұзылуларды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еңсеру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алады</a:t>
            </a:r>
            <a:r>
              <a:rPr lang="ru-RU" sz="2400" dirty="0">
                <a:latin typeface="Times New Roman" pitchFamily="18" charset="0"/>
                <a:cs typeface="Times New Roman" pitchFamily="18" charset="0"/>
              </a:rPr>
              <a:t>.</a:t>
            </a:r>
          </a:p>
        </p:txBody>
      </p:sp>
    </p:spTree>
    <p:extLst>
      <p:ext uri="{BB962C8B-B14F-4D97-AF65-F5344CB8AC3E}">
        <p14:creationId xmlns:p14="http://schemas.microsoft.com/office/powerpoint/2010/main" val="3901722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ru-RU" sz="2400" dirty="0" err="1">
                <a:latin typeface="Times New Roman" pitchFamily="18" charset="0"/>
                <a:cs typeface="Times New Roman" pitchFamily="18" charset="0"/>
              </a:rPr>
              <a:t>Соңғы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уақытта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оқуда</a:t>
            </a:r>
            <a:r>
              <a:rPr lang="ru-RU" sz="2400" dirty="0">
                <a:latin typeface="Times New Roman" pitchFamily="18" charset="0"/>
                <a:cs typeface="Times New Roman" pitchFamily="18" charset="0"/>
              </a:rPr>
              <a:t> да, </a:t>
            </a:r>
            <a:r>
              <a:rPr lang="ru-RU" sz="2400" dirty="0" err="1">
                <a:latin typeface="Times New Roman" pitchFamily="18" charset="0"/>
                <a:cs typeface="Times New Roman" pitchFamily="18" charset="0"/>
              </a:rPr>
              <a:t>мінез-құлықта</a:t>
            </a:r>
            <a:r>
              <a:rPr lang="ru-RU" sz="2400" dirty="0">
                <a:latin typeface="Times New Roman" pitchFamily="18" charset="0"/>
                <a:cs typeface="Times New Roman" pitchFamily="18" charset="0"/>
              </a:rPr>
              <a:t> да </a:t>
            </a:r>
            <a:r>
              <a:rPr lang="ru-RU" sz="2400" dirty="0" err="1">
                <a:latin typeface="Times New Roman" pitchFamily="18" charset="0"/>
                <a:cs typeface="Times New Roman" pitchFamily="18" charset="0"/>
              </a:rPr>
              <a:t>ауытқулары</a:t>
            </a:r>
            <a:r>
              <a:rPr lang="ru-RU" sz="2400" dirty="0">
                <a:latin typeface="Times New Roman" pitchFamily="18" charset="0"/>
                <a:cs typeface="Times New Roman" pitchFamily="18" charset="0"/>
              </a:rPr>
              <a:t> бар </a:t>
            </a:r>
            <a:r>
              <a:rPr lang="ru-RU" sz="2400" dirty="0" err="1">
                <a:latin typeface="Times New Roman" pitchFamily="18" charset="0"/>
                <a:cs typeface="Times New Roman" pitchFamily="18" charset="0"/>
              </a:rPr>
              <a:t>оқушылар</a:t>
            </a:r>
            <a:r>
              <a:rPr lang="ru-RU" sz="2400" dirty="0">
                <a:latin typeface="Times New Roman" pitchFamily="18" charset="0"/>
                <a:cs typeface="Times New Roman" pitchFamily="18" charset="0"/>
              </a:rPr>
              <a:t> саны </a:t>
            </a:r>
            <a:r>
              <a:rPr lang="ru-RU" sz="2400" dirty="0" err="1">
                <a:latin typeface="Times New Roman" pitchFamily="18" charset="0"/>
                <a:cs typeface="Times New Roman" pitchFamily="18" charset="0"/>
              </a:rPr>
              <a:t>артып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келеді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Біздің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a:t>
            </a:r>
            <a:r>
              <a:rPr lang="ru-RU" sz="2400" dirty="0">
                <a:latin typeface="Times New Roman" pitchFamily="18" charset="0"/>
                <a:cs typeface="Times New Roman" pitchFamily="18" charset="0"/>
              </a:rPr>
              <a:t> те </a:t>
            </a:r>
            <a:r>
              <a:rPr lang="ru-RU" sz="2400" dirty="0" err="1">
                <a:latin typeface="Times New Roman" pitchFamily="18" charset="0"/>
                <a:cs typeface="Times New Roman" pitchFamily="18" charset="0"/>
              </a:rPr>
              <a:t>ерекшелік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емес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Сондықтан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мұндай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дұрыс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жолға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қойылып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уақтылы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жүргізілуде</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ӘПҚ </a:t>
            </a:r>
            <a:r>
              <a:rPr lang="ru-RU" sz="2400" dirty="0" err="1">
                <a:latin typeface="Times New Roman" pitchFamily="18" charset="0"/>
                <a:cs typeface="Times New Roman" pitchFamily="18" charset="0"/>
              </a:rPr>
              <a:t>мамандары</a:t>
            </a:r>
            <a:r>
              <a:rPr lang="ru-RU" sz="2400" dirty="0">
                <a:latin typeface="Times New Roman" pitchFamily="18" charset="0"/>
                <a:cs typeface="Times New Roman" pitchFamily="18" charset="0"/>
              </a:rPr>
              <a:t> диагностика </a:t>
            </a:r>
            <a:r>
              <a:rPr lang="ru-RU" sz="2400" dirty="0" err="1">
                <a:latin typeface="Times New Roman" pitchFamily="18" charset="0"/>
                <a:cs typeface="Times New Roman" pitchFamily="18" charset="0"/>
              </a:rPr>
              <a:t>барысында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анықталған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ерекшеліктерін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ескере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отырып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түзету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жұмыстарының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жоспарларын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жасайды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сипатқа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ие</a:t>
            </a:r>
            <a:r>
              <a:rPr lang="ru-RU" sz="24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469804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err="1">
                <a:latin typeface="Times New Roman" pitchFamily="18" charset="0"/>
                <a:cs typeface="Times New Roman" pitchFamily="18" charset="0"/>
              </a:rPr>
              <a:t>Кеңес</a:t>
            </a:r>
            <a:r>
              <a:rPr lang="ru-RU" sz="2400" b="1" dirty="0">
                <a:latin typeface="Times New Roman" pitchFamily="18" charset="0"/>
                <a:cs typeface="Times New Roman" pitchFamily="18" charset="0"/>
              </a:rPr>
              <a:t> беру </a:t>
            </a:r>
            <a:r>
              <a:rPr lang="ru-RU" sz="2400" b="1" dirty="0" err="1">
                <a:latin typeface="Times New Roman" pitchFamily="18" charset="0"/>
                <a:cs typeface="Times New Roman" pitchFamily="18" charset="0"/>
              </a:rPr>
              <a:t>және</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ағарту</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бағыттары</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smtClean="0">
                <a:latin typeface="Times New Roman" pitchFamily="18" charset="0"/>
                <a:cs typeface="Times New Roman" pitchFamily="18" charset="0"/>
              </a:rPr>
              <a:t> ӘПҚ </a:t>
            </a:r>
            <a:r>
              <a:rPr lang="ru-RU" sz="2400" dirty="0" err="1">
                <a:latin typeface="Times New Roman" pitchFamily="18" charset="0"/>
                <a:cs typeface="Times New Roman" pitchFamily="18" charset="0"/>
              </a:rPr>
              <a:t>мамандары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ата-аналармен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мұғалімдермен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a:t>
            </a:r>
            <a:r>
              <a:rPr lang="ru-RU" sz="2400" dirty="0">
                <a:latin typeface="Times New Roman" pitchFamily="18" charset="0"/>
                <a:cs typeface="Times New Roman" pitchFamily="18" charset="0"/>
              </a:rPr>
              <a:t>, даму, </a:t>
            </a:r>
            <a:r>
              <a:rPr lang="ru-RU" sz="2400" dirty="0" err="1">
                <a:latin typeface="Times New Roman" pitchFamily="18" charset="0"/>
                <a:cs typeface="Times New Roman" pitchFamily="18" charset="0"/>
              </a:rPr>
              <a:t>өмірлік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кәсіби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өзін-өзі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анықтау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құрдастарымен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ересектермен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қарым-қатынас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мәселелер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топтық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кеңес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беруді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жүзеге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асырады</a:t>
            </a:r>
            <a:r>
              <a:rPr lang="ru-RU" sz="2400" dirty="0">
                <a:latin typeface="Times New Roman" pitchFamily="18" charset="0"/>
                <a:cs typeface="Times New Roman" pitchFamily="18" charset="0"/>
              </a:rPr>
              <a:t>.</a:t>
            </a:r>
          </a:p>
          <a:p>
            <a:pPr marL="0" indent="0" algn="just">
              <a:buNone/>
            </a:pPr>
            <a:r>
              <a:rPr lang="ru-RU" sz="2400" dirty="0" smtClean="0">
                <a:latin typeface="Times New Roman" pitchFamily="18" charset="0"/>
                <a:cs typeface="Times New Roman" pitchFamily="18" charset="0"/>
              </a:rPr>
              <a:t> </a:t>
            </a:r>
            <a:r>
              <a:rPr lang="ru-RU" sz="2400" b="1" dirty="0" err="1">
                <a:latin typeface="Times New Roman" pitchFamily="18" charset="0"/>
                <a:cs typeface="Times New Roman" pitchFamily="18" charset="0"/>
              </a:rPr>
              <a:t>Әлеуметтік-құқықтық</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бағыт</a:t>
            </a:r>
            <a:endParaRPr lang="ru-RU" sz="2400" b="1" dirty="0">
              <a:latin typeface="Times New Roman" pitchFamily="18" charset="0"/>
              <a:cs typeface="Times New Roman" pitchFamily="18" charset="0"/>
            </a:endParaRPr>
          </a:p>
          <a:p>
            <a:pPr marL="0" indent="0" algn="just">
              <a:buNone/>
            </a:pPr>
            <a:r>
              <a:rPr lang="ru-RU" sz="2400" dirty="0" err="1">
                <a:latin typeface="Times New Roman" pitchFamily="18" charset="0"/>
                <a:cs typeface="Times New Roman" pitchFamily="18" charset="0"/>
              </a:rPr>
              <a:t>Әлеуметтік</a:t>
            </a:r>
            <a:r>
              <a:rPr lang="ru-RU" sz="2400" dirty="0">
                <a:latin typeface="Times New Roman" pitchFamily="18" charset="0"/>
                <a:cs typeface="Times New Roman" pitchFamily="18" charset="0"/>
              </a:rPr>
              <a:t> педагог </a:t>
            </a:r>
            <a:r>
              <a:rPr lang="ru-RU" sz="2400" dirty="0" err="1">
                <a:latin typeface="Times New Roman" pitchFamily="18" charset="0"/>
                <a:cs typeface="Times New Roman" pitchFamily="18" charset="0"/>
              </a:rPr>
              <a:t>оқушыларға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ата-аналар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педагогтарға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ақпараттық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құқықтық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көрсетеді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Жағдайға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байланысты</a:t>
            </a:r>
            <a:r>
              <a:rPr lang="ru-RU" sz="2400" dirty="0">
                <a:latin typeface="Times New Roman" pitchFamily="18" charset="0"/>
                <a:cs typeface="Times New Roman" pitchFamily="18" charset="0"/>
              </a:rPr>
              <a:t> тар </a:t>
            </a:r>
            <a:r>
              <a:rPr lang="ru-RU" sz="2400" dirty="0" err="1">
                <a:latin typeface="Times New Roman" pitchFamily="18" charset="0"/>
                <a:cs typeface="Times New Roman" pitchFamily="18" charset="0"/>
              </a:rPr>
              <a:t>мамандарға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жүгіну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қажеттілігі</a:t>
            </a:r>
            <a:r>
              <a:rPr lang="ru-RU" sz="2400" dirty="0">
                <a:latin typeface="Times New Roman" pitchFamily="18" charset="0"/>
                <a:cs typeface="Times New Roman" pitchFamily="18" charset="0"/>
              </a:rPr>
              <a:t> бар.</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22887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ru-RU" sz="2800" dirty="0" err="1">
                <a:latin typeface="Times New Roman" pitchFamily="18" charset="0"/>
                <a:cs typeface="Times New Roman" pitchFamily="18" charset="0"/>
              </a:rPr>
              <a:t>Яғни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жоғарыда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айтылғандардан</a:t>
            </a:r>
            <a:r>
              <a:rPr lang="ru-RU" sz="2800" dirty="0">
                <a:latin typeface="Times New Roman" pitchFamily="18" charset="0"/>
                <a:cs typeface="Times New Roman" pitchFamily="18" charset="0"/>
              </a:rPr>
              <a:t> </a:t>
            </a:r>
            <a:r>
              <a:rPr lang="kk-KZ" sz="2800" dirty="0" smtClean="0">
                <a:latin typeface="Times New Roman" pitchFamily="18" charset="0"/>
                <a:cs typeface="Times New Roman" pitchFamily="18" charset="0"/>
              </a:rPr>
              <a:t>ӘПҚ</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жұмысындағы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маңыздысы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мектеп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жасындағы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барлық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кезеңдерде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балалардың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психикалық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денсаулығын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сақтауға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нығайтуға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дамытуға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бағытталуы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тиіс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оқушылармен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ата-аналармен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ерте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профилактикалық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болып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табылады</a:t>
            </a:r>
            <a:r>
              <a:rPr lang="ru-RU" sz="2800" dirty="0">
                <a:latin typeface="Times New Roman" pitchFamily="18" charset="0"/>
                <a:cs typeface="Times New Roman" pitchFamily="18" charset="0"/>
              </a:rPr>
              <a:t>.</a:t>
            </a:r>
          </a:p>
          <a:p>
            <a:pPr marL="0" indent="0" algn="just">
              <a:buNone/>
            </a:pPr>
            <a:r>
              <a:rPr lang="ru-RU" sz="2800" dirty="0" err="1">
                <a:latin typeface="Times New Roman" pitchFamily="18" charset="0"/>
                <a:cs typeface="Times New Roman" pitchFamily="18" charset="0"/>
              </a:rPr>
              <a:t>Содан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кейін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олардың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арасында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белгілі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әлеуметтік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ауытқулары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мінез-құлқындағы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ауытқулары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оқудағы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проблемалары</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т.б</a:t>
            </a:r>
            <a:r>
              <a:rPr lang="ru-RU" sz="2800" dirty="0">
                <a:latin typeface="Times New Roman" pitchFamily="18" charset="0"/>
                <a:cs typeface="Times New Roman" pitchFamily="18" charset="0"/>
              </a:rPr>
              <a:t>. бар </a:t>
            </a:r>
            <a:r>
              <a:rPr lang="ru-RU" sz="2800" dirty="0" err="1">
                <a:latin typeface="Times New Roman" pitchFamily="18" charset="0"/>
                <a:cs typeface="Times New Roman" pitchFamily="18" charset="0"/>
              </a:rPr>
              <a:t>жеке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тұлғаларды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топтарды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анықтау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олармен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әлеуметтік-психологиялық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жұмысты</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ұйымдастыру</a:t>
            </a:r>
            <a:r>
              <a:rPr lang="ru-RU" sz="2800"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13526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a:bodyPr>
          <a:lstStyle/>
          <a:p>
            <a:pPr marL="0" indent="0" algn="just">
              <a:buNone/>
            </a:pPr>
            <a:r>
              <a:rPr lang="kk-KZ" sz="2400" dirty="0">
                <a:latin typeface="Times New Roman" pitchFamily="18" charset="0"/>
                <a:cs typeface="Times New Roman" pitchFamily="18" charset="0"/>
              </a:rPr>
              <a:t>Психологиялық қызметтің жұмысы Қазақстан Республикасының Конституциясы, Қазақстан Республикасының 2007 жылғы 27 шілдедегі "Білім туралы" Заңы, Бала құқықтары туралы конвенция, сондай-ақ ережелер шеңберінде жүзеге асырылады.</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Қазақстанда орта білім беру ұйымдарында психологиялық қызметтің жұмыс істеу қағидалары бекітілді ("орта білім беру ұйымдарында психологиялық қызметтің жұмыс істеу қағидаларын бекіту туралы" Қазақстан Республикасы Білім және ғылым министрінің 2011 жылғы 20 желтоқсандағы № 528 Бұйрығы), деп хабарлайды &lt;url&gt;. </a:t>
            </a:r>
            <a:r>
              <a:rPr lang="ru-RU" sz="2400" dirty="0">
                <a:latin typeface="Times New Roman" pitchFamily="18" charset="0"/>
                <a:cs typeface="Times New Roman" pitchFamily="18" charset="0"/>
              </a:rPr>
              <a:t>Zakon.kz.</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68933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Autofit/>
          </a:bodyPr>
          <a:lstStyle/>
          <a:p>
            <a:pPr marL="0" indent="0" algn="just">
              <a:buNone/>
            </a:pPr>
            <a:r>
              <a:rPr lang="ru-RU" sz="2400" dirty="0" err="1">
                <a:latin typeface="Times New Roman" pitchFamily="18" charset="0"/>
                <a:cs typeface="Times New Roman" pitchFamily="18" charset="0"/>
              </a:rPr>
              <a:t>Педагогтармен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ата-аналарымен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барысында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бір-бірін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түсіну</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қабылдауға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жеткізу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маңызды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дамуы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Отбасы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түрде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анықталған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құрдастар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тобы</a:t>
            </a:r>
            <a:r>
              <a:rPr lang="ru-RU" sz="2400" dirty="0">
                <a:latin typeface="Times New Roman" pitchFamily="18" charset="0"/>
                <a:cs typeface="Times New Roman" pitchFamily="18" charset="0"/>
              </a:rPr>
              <a:t>), аула (</a:t>
            </a:r>
            <a:r>
              <a:rPr lang="ru-RU" sz="2400" dirty="0" err="1">
                <a:latin typeface="Times New Roman" pitchFamily="18" charset="0"/>
                <a:cs typeface="Times New Roman" pitchFamily="18" charset="0"/>
              </a:rPr>
              <a:t>өзі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таңдаған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бейресми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құрдастар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тобы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бірдей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маңызды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мағынада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өмір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сүру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ортасы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айқын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анықталған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ата</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ана</a:t>
            </a:r>
            <a:r>
              <a:rPr lang="ru-RU" sz="2400" dirty="0">
                <a:latin typeface="Times New Roman" pitchFamily="18" charset="0"/>
                <a:cs typeface="Times New Roman" pitchFamily="18" charset="0"/>
              </a:rPr>
              <a:t> - бала-</a:t>
            </a:r>
            <a:r>
              <a:rPr lang="ru-RU" sz="2400" dirty="0" err="1">
                <a:latin typeface="Times New Roman" pitchFamily="18" charset="0"/>
                <a:cs typeface="Times New Roman" pitchFamily="18" charset="0"/>
              </a:rPr>
              <a:t>мұғалім</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ӘПҚ </a:t>
            </a:r>
            <a:r>
              <a:rPr lang="ru-RU" sz="2400" dirty="0" err="1">
                <a:latin typeface="Times New Roman" pitchFamily="18" charset="0"/>
                <a:cs typeface="Times New Roman" pitchFamily="18" charset="0"/>
              </a:rPr>
              <a:t>мамандарының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ата-аналармен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педагогтармен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мезгілде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істеуге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көрсетуді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көздейді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a:t>
            </a:r>
            <a:r>
              <a:rPr lang="ru-RU" sz="2400" dirty="0">
                <a:latin typeface="Times New Roman" pitchFamily="18" charset="0"/>
                <a:cs typeface="Times New Roman" pitchFamily="18" charset="0"/>
              </a:rPr>
              <a:t> педагог пен </a:t>
            </a:r>
            <a:r>
              <a:rPr lang="ru-RU" sz="2400" dirty="0" err="1">
                <a:latin typeface="Times New Roman" pitchFamily="18" charset="0"/>
                <a:cs typeface="Times New Roman" pitchFamily="18" charset="0"/>
              </a:rPr>
              <a:t>психологтың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объектісі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оқушысы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болып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табылады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тұрғыдан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бұзылған</a:t>
            </a:r>
            <a:r>
              <a:rPr lang="ru-RU" sz="2400" dirty="0">
                <a:latin typeface="Times New Roman" pitchFamily="18" charset="0"/>
                <a:cs typeface="Times New Roman" pitchFamily="18" charset="0"/>
              </a:rPr>
              <a:t> бала мен </a:t>
            </a:r>
            <a:r>
              <a:rPr lang="ru-RU" sz="2400" dirty="0" err="1">
                <a:latin typeface="Times New Roman" pitchFamily="18" charset="0"/>
                <a:cs typeface="Times New Roman" pitchFamily="18" charset="0"/>
              </a:rPr>
              <a:t>жасөспірім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ересектермен</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байланыс</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маңызды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болуы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мүмкін</a:t>
            </a:r>
            <a:r>
              <a:rPr lang="ru-RU" sz="2400" dirty="0">
                <a:latin typeface="Times New Roman" pitchFamily="18" charset="0"/>
                <a:cs typeface="Times New Roman" pitchFamily="18" charset="0"/>
              </a:rPr>
              <a:t>. </a:t>
            </a:r>
          </a:p>
        </p:txBody>
      </p:sp>
    </p:spTree>
    <p:extLst>
      <p:ext uri="{BB962C8B-B14F-4D97-AF65-F5344CB8AC3E}">
        <p14:creationId xmlns:p14="http://schemas.microsoft.com/office/powerpoint/2010/main" val="825178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marL="0" indent="0" algn="just">
              <a:buNone/>
            </a:pPr>
            <a:r>
              <a:rPr lang="ru-RU" sz="2400" dirty="0" err="1">
                <a:latin typeface="Times New Roman" pitchFamily="18" charset="0"/>
                <a:cs typeface="Times New Roman" pitchFamily="18" charset="0"/>
              </a:rPr>
              <a:t>Сондықтан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кезінде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мотивтері</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проблемаларын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түсіну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өте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маңызды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екендігіне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сендіру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керек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ғана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тиімді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қызмет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туралы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айтуға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Логопедтің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әртүрлі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сөйлеу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бұзылыстары</a:t>
            </a:r>
            <a:r>
              <a:rPr lang="ru-RU" sz="2400" dirty="0">
                <a:latin typeface="Times New Roman" pitchFamily="18" charset="0"/>
                <a:cs typeface="Times New Roman" pitchFamily="18" charset="0"/>
              </a:rPr>
              <a:t> бар </a:t>
            </a:r>
            <a:r>
              <a:rPr lang="ru-RU" sz="2400" dirty="0" err="1">
                <a:latin typeface="Times New Roman" pitchFamily="18" charset="0"/>
                <a:cs typeface="Times New Roman" pitchFamily="18" charset="0"/>
              </a:rPr>
              <a:t>балалар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ерекше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Қызметтің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логопедтері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дыбыстардың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дұрыс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айтылуын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реттейді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дисграфияны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жеңуге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көмектеседі</a:t>
            </a:r>
            <a:r>
              <a:rPr lang="ru-RU" sz="2400" dirty="0" smtClean="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20525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қызмет</a:t>
            </a:r>
            <a:r>
              <a:rPr lang="ru-RU" sz="2400" dirty="0">
                <a:latin typeface="Times New Roman" pitchFamily="18" charset="0"/>
                <a:cs typeface="Times New Roman" pitchFamily="18" charset="0"/>
              </a:rPr>
              <a:t> орта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ұйымының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құрылымдық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бөлімшесі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болып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табылады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қызметтің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құрылымы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ұйымының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тұрпатына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түріне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қажеттілігіне</a:t>
            </a:r>
            <a:r>
              <a:rPr lang="ru-RU" sz="2400" dirty="0">
                <a:latin typeface="Times New Roman" pitchFamily="18" charset="0"/>
                <a:cs typeface="Times New Roman" pitchFamily="18" charset="0"/>
              </a:rPr>
              <a:t> (типом, видом и потребностями)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педагог-</a:t>
            </a:r>
            <a:r>
              <a:rPr lang="ru-RU" sz="2400" dirty="0" err="1">
                <a:latin typeface="Times New Roman" pitchFamily="18" charset="0"/>
                <a:cs typeface="Times New Roman" pitchFamily="18" charset="0"/>
              </a:rPr>
              <a:t>психологтардың</a:t>
            </a:r>
            <a:r>
              <a:rPr lang="ru-RU" sz="2400" dirty="0">
                <a:latin typeface="Times New Roman" pitchFamily="18" charset="0"/>
                <a:cs typeface="Times New Roman" pitchFamily="18" charset="0"/>
              </a:rPr>
              <a:t> штат </a:t>
            </a:r>
            <a:r>
              <a:rPr lang="ru-RU" sz="2400" dirty="0" err="1">
                <a:latin typeface="Times New Roman" pitchFamily="18" charset="0"/>
                <a:cs typeface="Times New Roman" pitchFamily="18" charset="0"/>
              </a:rPr>
              <a:t>бірліктерінің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санына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қарай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айқындалады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қызметтің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мақсаты-білім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денсаулығын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сақтау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ұйымдарында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қолайлы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жағдай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жасау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процесіне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қатысушыларға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қолдау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көрсету</a:t>
            </a:r>
            <a:r>
              <a:rPr lang="ru-RU" sz="24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517017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қызметтің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міндеттері</a:t>
            </a:r>
            <a:r>
              <a:rPr lang="ru-RU" sz="2400" dirty="0">
                <a:latin typeface="Times New Roman" pitchFamily="18" charset="0"/>
                <a:cs typeface="Times New Roman" pitchFamily="18" charset="0"/>
              </a:rPr>
              <a:t>:</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smtClean="0">
                <a:latin typeface="Times New Roman" pitchFamily="18" charset="0"/>
                <a:cs typeface="Times New Roman" pitchFamily="18" charset="0"/>
              </a:rPr>
              <a:t>1</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тұлғалық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зияткерлік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дамуына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ықпал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өзін-өзі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тәрбиелеу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өзін-өзі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дамыту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қабілетін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қалыптастыру</a:t>
            </a:r>
            <a:r>
              <a:rPr lang="ru-RU" sz="2400" dirty="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2) тез </a:t>
            </a:r>
            <a:r>
              <a:rPr lang="ru-RU" sz="2400" dirty="0" err="1">
                <a:latin typeface="Times New Roman" pitchFamily="18" charset="0"/>
                <a:cs typeface="Times New Roman" pitchFamily="18" charset="0"/>
              </a:rPr>
              <a:t>дамып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келе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жатқан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ақпараттық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қоғам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жағдайында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алушыларға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табысты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әлеуметтенуіне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көрсету</a:t>
            </a:r>
            <a:r>
              <a:rPr lang="ru-RU" sz="2400" dirty="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3) </a:t>
            </a:r>
            <a:r>
              <a:rPr lang="ru-RU" sz="2400" dirty="0" err="1">
                <a:latin typeface="Times New Roman" pitchFamily="18" charset="0"/>
                <a:cs typeface="Times New Roman" pitchFamily="18" charset="0"/>
              </a:rPr>
              <a:t>әрбір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тұлғасын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психологиялық-педагогикалық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зерттеу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негізінде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көзқарасты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дараландыруға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ықпал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ету</a:t>
            </a:r>
            <a:r>
              <a:rPr lang="ru-RU" sz="2400" dirty="0">
                <a:latin typeface="Times New Roman" pitchFamily="18" charset="0"/>
                <a:cs typeface="Times New Roman" pitchFamily="18" charset="0"/>
              </a:rPr>
              <a:t>;</a:t>
            </a:r>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7601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ru-RU" sz="2400" dirty="0">
                <a:latin typeface="Times New Roman" pitchFamily="18" charset="0"/>
                <a:cs typeface="Times New Roman" pitchFamily="18" charset="0"/>
              </a:rPr>
              <a:t>4)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диагностика </a:t>
            </a:r>
            <a:r>
              <a:rPr lang="ru-RU" sz="2400" dirty="0" err="1">
                <a:latin typeface="Times New Roman" pitchFamily="18" charset="0"/>
                <a:cs typeface="Times New Roman" pitchFamily="18" charset="0"/>
              </a:rPr>
              <a:t>жүргізу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шығармашылық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әлеуетін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дамыту</a:t>
            </a:r>
            <a:r>
              <a:rPr lang="ru-RU" sz="2400" dirty="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5)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қиындықтары</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проблемаларын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шешу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түзету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жұмыстарын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жүзеге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асыру</a:t>
            </a:r>
            <a:r>
              <a:rPr lang="ru-RU" sz="2400" dirty="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6)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мәселелерді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шешуде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оқу-тәрбие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жұмысының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оңтайлы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әдістерін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таңдауда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ата-аналар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педагогтарға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консультациялық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көрсету</a:t>
            </a:r>
            <a:r>
              <a:rPr lang="ru-RU" sz="2400" dirty="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7)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процесіне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қатысушылардың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психологиялық-педагогикалық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құзыреттілігін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арттыру</a:t>
            </a:r>
            <a:r>
              <a:rPr lang="ru-RU" sz="24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337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lnSpcReduction="20000"/>
          </a:bodyPr>
          <a:lstStyle/>
          <a:p>
            <a:pPr marL="0" indent="0" algn="just">
              <a:buNone/>
            </a:pPr>
            <a:r>
              <a:rPr lang="ru-RU" sz="2400" dirty="0" err="1">
                <a:latin typeface="Times New Roman" pitchFamily="18" charset="0"/>
                <a:cs typeface="Times New Roman" pitchFamily="18" charset="0"/>
              </a:rPr>
              <a:t>Бұйрық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алғашқы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жарияланған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күнінен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бастап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күнтізбелік</a:t>
            </a:r>
            <a:r>
              <a:rPr lang="ru-RU" sz="2400" dirty="0">
                <a:latin typeface="Times New Roman" pitchFamily="18" charset="0"/>
                <a:cs typeface="Times New Roman" pitchFamily="18" charset="0"/>
              </a:rPr>
              <a:t> он </a:t>
            </a:r>
            <a:r>
              <a:rPr lang="ru-RU" sz="2400" dirty="0" err="1">
                <a:latin typeface="Times New Roman" pitchFamily="18" charset="0"/>
                <a:cs typeface="Times New Roman" pitchFamily="18" charset="0"/>
              </a:rPr>
              <a:t>күн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өткен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қолданысқа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енгізіледі</a:t>
            </a:r>
            <a:r>
              <a:rPr lang="ru-RU" sz="2400" dirty="0">
                <a:latin typeface="Times New Roman" pitchFamily="18" charset="0"/>
                <a:cs typeface="Times New Roman" pitchFamily="18" charset="0"/>
              </a:rPr>
              <a:t>. 02.02.2012 </a:t>
            </a:r>
            <a:r>
              <a:rPr lang="ru-RU" sz="2400" dirty="0" err="1">
                <a:latin typeface="Times New Roman" pitchFamily="18" charset="0"/>
                <a:cs typeface="Times New Roman" pitchFamily="18" charset="0"/>
              </a:rPr>
              <a:t>жылғы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жағдай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бойынша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қаулы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қолданысқа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енгізілмеген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Қаулы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мәтіні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ресми</a:t>
            </a:r>
            <a:r>
              <a:rPr lang="ru-RU" sz="2400" dirty="0">
                <a:latin typeface="Times New Roman" pitchFamily="18" charset="0"/>
                <a:cs typeface="Times New Roman" pitchFamily="18" charset="0"/>
              </a:rPr>
              <a:t> БАҚ - та </a:t>
            </a:r>
            <a:r>
              <a:rPr lang="ru-RU" sz="2400" dirty="0" err="1">
                <a:latin typeface="Times New Roman" pitchFamily="18" charset="0"/>
                <a:cs typeface="Times New Roman" pitchFamily="18" charset="0"/>
              </a:rPr>
              <a:t>жарияланады</a:t>
            </a:r>
            <a:r>
              <a:rPr lang="ru-RU" sz="2400" dirty="0" smtClean="0">
                <a:latin typeface="Times New Roman" pitchFamily="18" charset="0"/>
                <a:cs typeface="Times New Roman" pitchFamily="18" charset="0"/>
              </a:rPr>
              <a:t>.</a:t>
            </a:r>
          </a:p>
          <a:p>
            <a:pPr marL="0" indent="0" algn="just">
              <a:buNone/>
            </a:pPr>
            <a:r>
              <a:rPr lang="ru-RU" sz="2600" b="1" dirty="0" err="1">
                <a:latin typeface="Times New Roman" pitchFamily="18" charset="0"/>
                <a:cs typeface="Times New Roman" pitchFamily="18" charset="0"/>
              </a:rPr>
              <a:t>Психологтың</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этикалық</a:t>
            </a:r>
            <a:r>
              <a:rPr lang="ru-RU" sz="2600" b="1" dirty="0">
                <a:latin typeface="Times New Roman" pitchFamily="18" charset="0"/>
                <a:cs typeface="Times New Roman" pitchFamily="18" charset="0"/>
              </a:rPr>
              <a:t> </a:t>
            </a:r>
            <a:r>
              <a:rPr lang="ru-RU" sz="2600" b="1" dirty="0" err="1">
                <a:latin typeface="Times New Roman" pitchFamily="18" charset="0"/>
                <a:cs typeface="Times New Roman" pitchFamily="18" charset="0"/>
              </a:rPr>
              <a:t>кодексі</a:t>
            </a:r>
            <a:endParaRPr lang="ru-RU" sz="2600" b="1" dirty="0">
              <a:latin typeface="Times New Roman" pitchFamily="18" charset="0"/>
              <a:cs typeface="Times New Roman" pitchFamily="18" charset="0"/>
            </a:endParaRPr>
          </a:p>
          <a:p>
            <a:pPr marL="0" indent="0" algn="just">
              <a:buNone/>
            </a:pPr>
            <a:r>
              <a:rPr lang="ru-RU" sz="2600" dirty="0">
                <a:latin typeface="Times New Roman" pitchFamily="18" charset="0"/>
                <a:cs typeface="Times New Roman" pitchFamily="18" charset="0"/>
              </a:rPr>
              <a:t>Психолог-практик </a:t>
            </a:r>
            <a:r>
              <a:rPr lang="ru-RU" sz="2600" dirty="0" err="1">
                <a:latin typeface="Times New Roman" pitchFamily="18" charset="0"/>
                <a:cs typeface="Times New Roman" pitchFamily="18" charset="0"/>
              </a:rPr>
              <a:t>жұмысының</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дәстүрлі</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қалыптасқан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қағидаттары</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мынадай</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қағидаттар</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болып</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табылады</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Вачков</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и.в</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Гриншрун</a:t>
            </a:r>
            <a:r>
              <a:rPr lang="ru-RU" sz="2600" dirty="0">
                <a:latin typeface="Times New Roman" pitchFamily="18" charset="0"/>
                <a:cs typeface="Times New Roman" pitchFamily="18" charset="0"/>
              </a:rPr>
              <a:t> и. Б., </a:t>
            </a:r>
            <a:r>
              <a:rPr lang="ru-RU" sz="2600" dirty="0" err="1">
                <a:latin typeface="Times New Roman" pitchFamily="18" charset="0"/>
                <a:cs typeface="Times New Roman" pitchFamily="18" charset="0"/>
              </a:rPr>
              <a:t>Пряжников</a:t>
            </a:r>
            <a:r>
              <a:rPr lang="ru-RU" sz="2600" dirty="0">
                <a:latin typeface="Times New Roman" pitchFamily="18" charset="0"/>
                <a:cs typeface="Times New Roman" pitchFamily="18" charset="0"/>
              </a:rPr>
              <a:t> Н. С., 2003):</a:t>
            </a:r>
          </a:p>
          <a:p>
            <a:pPr marL="0" indent="0" algn="just">
              <a:buNone/>
            </a:pPr>
            <a:r>
              <a:rPr lang="ru-RU" sz="2600" dirty="0">
                <a:latin typeface="Times New Roman" pitchFamily="18" charset="0"/>
                <a:cs typeface="Times New Roman" pitchFamily="18" charset="0"/>
              </a:rPr>
              <a:t>1) </a:t>
            </a:r>
            <a:r>
              <a:rPr lang="ru-RU" sz="2600" dirty="0" err="1">
                <a:latin typeface="Times New Roman" pitchFamily="18" charset="0"/>
                <a:cs typeface="Times New Roman" pitchFamily="18" charset="0"/>
              </a:rPr>
              <a:t>Зиян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келтірмеңіз</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Өз</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біліміңді</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игілікке</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Пайдалан</a:t>
            </a:r>
            <a:r>
              <a:rPr lang="ru-RU" sz="2600" dirty="0">
                <a:latin typeface="Times New Roman" pitchFamily="18" charset="0"/>
                <a:cs typeface="Times New Roman" pitchFamily="18" charset="0"/>
              </a:rPr>
              <a:t>.</a:t>
            </a:r>
          </a:p>
          <a:p>
            <a:pPr marL="0" indent="0" algn="just">
              <a:buNone/>
            </a:pPr>
            <a:r>
              <a:rPr lang="ru-RU" sz="2600" dirty="0">
                <a:latin typeface="Times New Roman" pitchFamily="18" charset="0"/>
                <a:cs typeface="Times New Roman" pitchFamily="18" charset="0"/>
              </a:rPr>
              <a:t>2) </a:t>
            </a:r>
            <a:r>
              <a:rPr lang="ru-RU" sz="2600" dirty="0" err="1">
                <a:latin typeface="Times New Roman" pitchFamily="18" charset="0"/>
                <a:cs typeface="Times New Roman" pitchFamily="18" charset="0"/>
              </a:rPr>
              <a:t>Бағаламаңыз</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Теріс</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бағалауды</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дауыстап</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айтпаңыз</a:t>
            </a:r>
            <a:r>
              <a:rPr lang="ru-RU" sz="2600" dirty="0">
                <a:latin typeface="Times New Roman" pitchFamily="18" charset="0"/>
                <a:cs typeface="Times New Roman" pitchFamily="18" charset="0"/>
              </a:rPr>
              <a:t>. </a:t>
            </a:r>
          </a:p>
          <a:p>
            <a:pPr marL="0" indent="0" algn="just">
              <a:buNone/>
            </a:pPr>
            <a:r>
              <a:rPr lang="ru-RU" sz="2600" dirty="0">
                <a:latin typeface="Times New Roman" pitchFamily="18" charset="0"/>
                <a:cs typeface="Times New Roman" pitchFamily="18" charset="0"/>
              </a:rPr>
              <a:t>3) </a:t>
            </a:r>
            <a:r>
              <a:rPr lang="ru-RU" sz="2600" dirty="0" err="1">
                <a:latin typeface="Times New Roman" pitchFamily="18" charset="0"/>
                <a:cs typeface="Times New Roman" pitchFamily="18" charset="0"/>
              </a:rPr>
              <a:t>адамды</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ол</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сияқты</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қабылдаңыз</a:t>
            </a:r>
            <a:r>
              <a:rPr lang="ru-RU" sz="2600" dirty="0">
                <a:latin typeface="Times New Roman" pitchFamily="18" charset="0"/>
                <a:cs typeface="Times New Roman" pitchFamily="18" charset="0"/>
              </a:rPr>
              <a:t>. Психолог </a:t>
            </a:r>
            <a:r>
              <a:rPr lang="ru-RU" sz="2600" dirty="0" err="1">
                <a:latin typeface="Times New Roman" pitchFamily="18" charset="0"/>
                <a:cs typeface="Times New Roman" pitchFamily="18" charset="0"/>
              </a:rPr>
              <a:t>өзіне</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сенетін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әрбір</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клиентті</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түсінуге</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міндетті</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к.Роджерс</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бойынша</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сөзсіз</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оң</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қабылдау</a:t>
            </a:r>
            <a:r>
              <a:rPr lang="ru-RU" sz="2600" dirty="0">
                <a:latin typeface="Times New Roman" pitchFamily="18" charset="0"/>
                <a:cs typeface="Times New Roman" pitchFamily="18" charset="0"/>
              </a:rPr>
              <a:t>").</a:t>
            </a:r>
          </a:p>
          <a:p>
            <a:pPr marL="0" indent="0" algn="just">
              <a:buNone/>
            </a:pPr>
            <a:r>
              <a:rPr lang="ru-RU" sz="2600" dirty="0">
                <a:latin typeface="Times New Roman" pitchFamily="18" charset="0"/>
                <a:cs typeface="Times New Roman" pitchFamily="18" charset="0"/>
              </a:rPr>
              <a:t>4) </a:t>
            </a:r>
            <a:r>
              <a:rPr lang="ru-RU" sz="2600" dirty="0" err="1">
                <a:latin typeface="Times New Roman" pitchFamily="18" charset="0"/>
                <a:cs typeface="Times New Roman" pitchFamily="18" charset="0"/>
              </a:rPr>
              <a:t>Кәсіптік</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құпияны</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сақта</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Оқушыларға</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педагогтарға</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ата-аналарға</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қандай</a:t>
            </a:r>
            <a:r>
              <a:rPr lang="ru-RU" sz="2600" dirty="0">
                <a:latin typeface="Times New Roman" pitchFamily="18" charset="0"/>
                <a:cs typeface="Times New Roman" pitchFamily="18" charset="0"/>
              </a:rPr>
              <a:t> да </a:t>
            </a:r>
            <a:r>
              <a:rPr lang="ru-RU" sz="2600" dirty="0" err="1">
                <a:latin typeface="Times New Roman" pitchFamily="18" charset="0"/>
                <a:cs typeface="Times New Roman" pitchFamily="18" charset="0"/>
              </a:rPr>
              <a:t>бір</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зиян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келтіруі</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мүмкін</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мәліметтерді</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хабарлауға</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үзілді-кесілді</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тыйым</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салынады</a:t>
            </a:r>
            <a:r>
              <a:rPr lang="ru-RU" sz="2600" dirty="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1582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kk-KZ" sz="2400" dirty="0">
                <a:latin typeface="Times New Roman" pitchFamily="18" charset="0"/>
                <a:cs typeface="Times New Roman" pitchFamily="18" charset="0"/>
              </a:rPr>
              <a:t>7) Құзыретті бол! Өзің тиісті дәрежеде меңгере алмайтын техникалар мен әдістемелерді қолданбаңыз.</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8) Клиентпен өзара аян шарасын сақта. Емес позволяй клиентке өздері туралы айта өзінде тылсым сыры, сохраняй кейбір ара-қашықтықты клиент, әйтпесе айырылып, оның құрмет пен сенімге ие.</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9) Клиенттен өз құқықтары мен әрекеттері үшін жауап беру құқығын алып тастамаңыз. Клиенттің өз тағдыры үшін жауапкершілік қабілеті мен сезімін қалыптастыру қажет.</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10) өз біліміңізді көрсетуге асықпаңыз. Клиентке кез-келген уақытта сөйлеуге мүмкіндік беріңіз.</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074888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kk-KZ" sz="2400" dirty="0">
                <a:latin typeface="Times New Roman" pitchFamily="18" charset="0"/>
                <a:cs typeface="Times New Roman" pitchFamily="18" charset="0"/>
              </a:rPr>
              <a:t>11) клиентке жалған ақпарат бермеңіз. Кейде психолог өзі білмейтін нәрсе туралы айтады, содан кейін бұрын айтылған жалғандықты мойындағысы келмейді. Бұл клиенттің дұрыс емес шешім қабылдауына әкелуі мүмкін, бұл оның өмірін қиындатуы мүмкін.</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12) клиенттің психологиялық рәсімдерге міндеттілік қағидатымен қатысуының еріктілік қағидатын сақта. </a:t>
            </a:r>
            <a:r>
              <a:rPr lang="ru-RU" sz="2400" dirty="0">
                <a:latin typeface="Times New Roman" pitchFamily="18" charset="0"/>
                <a:cs typeface="Times New Roman" pitchFamily="18" charset="0"/>
              </a:rPr>
              <a:t>(Соблюдай принцип добровольности участия клиента в психологических процедурах с принципом обязательности.)</a:t>
            </a:r>
          </a:p>
          <a:p>
            <a:pPr marL="0" indent="0" algn="just">
              <a:buNone/>
            </a:pPr>
            <a:r>
              <a:rPr lang="ru-RU" sz="2400" dirty="0">
                <a:latin typeface="Times New Roman" pitchFamily="18" charset="0"/>
                <a:cs typeface="Times New Roman" pitchFamily="18" charset="0"/>
              </a:rPr>
              <a:t>13) </a:t>
            </a:r>
            <a:r>
              <a:rPr lang="ru-RU" sz="2400" dirty="0" err="1">
                <a:latin typeface="Times New Roman" pitchFamily="18" charset="0"/>
                <a:cs typeface="Times New Roman" pitchFamily="18" charset="0"/>
              </a:rPr>
              <a:t>Өзіңізді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адам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ретінде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маман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ретінде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құрметтеңіз</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3632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700" b="1" dirty="0" err="1">
                <a:latin typeface="Times New Roman" pitchFamily="18" charset="0"/>
                <a:cs typeface="Times New Roman" pitchFamily="18" charset="0"/>
              </a:rPr>
              <a:t>Әлеуметтік-психологиялық</a:t>
            </a:r>
            <a:r>
              <a:rPr lang="en-US" sz="2700" b="1" dirty="0">
                <a:latin typeface="Times New Roman" pitchFamily="18" charset="0"/>
                <a:cs typeface="Times New Roman" pitchFamily="18" charset="0"/>
              </a:rPr>
              <a:t> </a:t>
            </a:r>
            <a:r>
              <a:rPr lang="en-US" sz="2700" b="1" dirty="0" err="1">
                <a:latin typeface="Times New Roman" pitchFamily="18" charset="0"/>
                <a:cs typeface="Times New Roman" pitchFamily="18" charset="0"/>
              </a:rPr>
              <a:t>қызметті</a:t>
            </a:r>
            <a:r>
              <a:rPr lang="en-US" sz="2700" b="1" dirty="0">
                <a:latin typeface="Times New Roman" pitchFamily="18" charset="0"/>
                <a:cs typeface="Times New Roman" pitchFamily="18" charset="0"/>
              </a:rPr>
              <a:t> </a:t>
            </a:r>
            <a:r>
              <a:rPr lang="en-US" sz="2700" b="1" dirty="0" err="1">
                <a:latin typeface="Times New Roman" pitchFamily="18" charset="0"/>
                <a:cs typeface="Times New Roman" pitchFamily="18" charset="0"/>
              </a:rPr>
              <a:t>ұйымдастыру</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en-US" sz="2700" b="1" dirty="0" err="1">
                <a:latin typeface="Times New Roman" pitchFamily="18" charset="0"/>
                <a:cs typeface="Times New Roman" pitchFamily="18" charset="0"/>
              </a:rPr>
              <a:t>мектеп</a:t>
            </a:r>
            <a:r>
              <a:rPr lang="en-US" sz="2700" b="1" dirty="0">
                <a:latin typeface="Times New Roman" pitchFamily="18" charset="0"/>
                <a:cs typeface="Times New Roman" pitchFamily="18" charset="0"/>
              </a:rPr>
              <a:t> </a:t>
            </a:r>
            <a:r>
              <a:rPr lang="en-US" sz="2700" b="1" dirty="0" err="1">
                <a:latin typeface="Times New Roman" pitchFamily="18" charset="0"/>
                <a:cs typeface="Times New Roman" pitchFamily="18" charset="0"/>
              </a:rPr>
              <a:t>кеңесінің</a:t>
            </a:r>
            <a:r>
              <a:rPr lang="en-US" sz="2700" b="1" dirty="0">
                <a:latin typeface="Times New Roman" pitchFamily="18" charset="0"/>
                <a:cs typeface="Times New Roman" pitchFamily="18" charset="0"/>
              </a:rPr>
              <a:t> </a:t>
            </a:r>
            <a:r>
              <a:rPr lang="en-US" sz="2700" b="1" dirty="0" err="1">
                <a:latin typeface="Times New Roman" pitchFamily="18" charset="0"/>
                <a:cs typeface="Times New Roman" pitchFamily="18" charset="0"/>
              </a:rPr>
              <a:t>алдын</a:t>
            </a:r>
            <a:r>
              <a:rPr lang="en-US" sz="2700" b="1" dirty="0">
                <a:latin typeface="Times New Roman" pitchFamily="18" charset="0"/>
                <a:cs typeface="Times New Roman" pitchFamily="18" charset="0"/>
              </a:rPr>
              <a:t> </a:t>
            </a:r>
            <a:r>
              <a:rPr lang="en-US" sz="2700" b="1" dirty="0" err="1">
                <a:latin typeface="Times New Roman" pitchFamily="18" charset="0"/>
                <a:cs typeface="Times New Roman" pitchFamily="18" charset="0"/>
              </a:rPr>
              <a:t>алу</a:t>
            </a:r>
            <a:r>
              <a:rPr lang="en-US" sz="2700" b="1" dirty="0">
                <a:latin typeface="Times New Roman" pitchFamily="18" charset="0"/>
                <a:cs typeface="Times New Roman" pitchFamily="18" charset="0"/>
              </a:rPr>
              <a:t> </a:t>
            </a:r>
            <a:r>
              <a:rPr lang="en-US" sz="2700" b="1" dirty="0" err="1">
                <a:latin typeface="Times New Roman" pitchFamily="18" charset="0"/>
                <a:cs typeface="Times New Roman" pitchFamily="18" charset="0"/>
              </a:rPr>
              <a:t>қызметі</a:t>
            </a:r>
            <a:r>
              <a:rPr lang="en-US" sz="2700" b="1" dirty="0">
                <a:latin typeface="Times New Roman" pitchFamily="18" charset="0"/>
                <a:cs typeface="Times New Roman" pitchFamily="18" charset="0"/>
              </a:rPr>
              <a:t> </a:t>
            </a:r>
            <a:r>
              <a:rPr lang="en-US" sz="2700" b="1" dirty="0" err="1">
                <a:latin typeface="Times New Roman" pitchFamily="18" charset="0"/>
                <a:cs typeface="Times New Roman" pitchFamily="18" charset="0"/>
              </a:rPr>
              <a:t>аясында</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err="1">
                <a:latin typeface="Times New Roman" pitchFamily="18" charset="0"/>
                <a:cs typeface="Times New Roman" pitchFamily="18" charset="0"/>
              </a:rPr>
              <a:t>Қазіргі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уақытта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халықтың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осал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қорғалмаған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топтарының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болып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табылады</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Мектептегі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a:t>
            </a:r>
            <a:r>
              <a:rPr lang="en-US" sz="2400" dirty="0">
                <a:latin typeface="Times New Roman" pitchFamily="18" charset="0"/>
                <a:cs typeface="Times New Roman" pitchFamily="18" charset="0"/>
              </a:rPr>
              <a:t>-</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қызмет</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ӘПҚ</a:t>
            </a:r>
            <a:r>
              <a:rPr lang="en-US"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балаларға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нақты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білікті</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жан</a:t>
            </a:r>
            <a:r>
              <a:rPr lang="en-US" sz="2400" dirty="0">
                <a:latin typeface="Times New Roman" pitchFamily="18" charset="0"/>
                <a:cs typeface="Times New Roman" pitchFamily="18" charset="0"/>
              </a:rPr>
              <a:t>-</a:t>
            </a:r>
            <a:r>
              <a:rPr lang="ru-RU" sz="2400" dirty="0" err="1">
                <a:latin typeface="Times New Roman" pitchFamily="18" charset="0"/>
                <a:cs typeface="Times New Roman" pitchFamily="18" charset="0"/>
              </a:rPr>
              <a:t>жақты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уақтылы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көрсету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әкімшіліктің</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мұғалімдердің</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оқушылар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ата</a:t>
            </a:r>
            <a:r>
              <a:rPr lang="en-US" sz="2400" dirty="0">
                <a:latin typeface="Times New Roman" pitchFamily="18" charset="0"/>
                <a:cs typeface="Times New Roman" pitchFamily="18" charset="0"/>
              </a:rPr>
              <a:t>-</a:t>
            </a:r>
            <a:r>
              <a:rPr lang="ru-RU" sz="2400" dirty="0" err="1">
                <a:latin typeface="Times New Roman" pitchFamily="18" charset="0"/>
                <a:cs typeface="Times New Roman" pitchFamily="18" charset="0"/>
              </a:rPr>
              <a:t>аналардың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олармен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сыртқы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құрылымдардың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белсенді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ынтымақтастығын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ұйымдастыруға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арналған</a:t>
            </a:r>
            <a:r>
              <a:rPr lang="en-US"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255615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1469</Words>
  <Application>Microsoft Office PowerPoint</Application>
  <PresentationFormat>Экран (4:3)</PresentationFormat>
  <Paragraphs>60</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Мектептегі әлеуметтік-психологиялық қызметті ұйымдастыру талаптары </vt:lpstr>
      <vt:lpstr>Презентация PowerPoint</vt:lpstr>
      <vt:lpstr>Презентация PowerPoint</vt:lpstr>
      <vt:lpstr>Психологиялық қызметтің міндеттері: </vt:lpstr>
      <vt:lpstr>Презентация PowerPoint</vt:lpstr>
      <vt:lpstr>Презентация PowerPoint</vt:lpstr>
      <vt:lpstr>Презентация PowerPoint</vt:lpstr>
      <vt:lpstr>Презентация PowerPoint</vt:lpstr>
      <vt:lpstr>Әлеуметтік-психологиялық қызметті ұйымдастыру мектеп кеңесінің алдын алу қызметі аясында </vt:lpstr>
      <vt:lpstr>Презентация PowerPoint</vt:lpstr>
      <vt:lpstr>Презентация PowerPoint</vt:lpstr>
      <vt:lpstr>Презентация PowerPoint</vt:lpstr>
      <vt:lpstr>Презентация PowerPoint</vt:lpstr>
      <vt:lpstr>Мектептің әлеуметтік-психологиялық қызметінің негізгі бағыттары: </vt:lpstr>
      <vt:lpstr>Профилактикалық бағыт </vt:lpstr>
      <vt:lpstr>Түзету-дамыту бағыты </vt:lpstr>
      <vt:lpstr>Презентация PowerPoint</vt:lpstr>
      <vt:lpstr>Кеңес беру және ағарту бағыттары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Мектептегі әлеуметтік-психологиялық қызметті ұйымдастыру талаптары</dc:title>
  <dc:creator>user</dc:creator>
  <cp:lastModifiedBy>PChelper.kz</cp:lastModifiedBy>
  <cp:revision>6</cp:revision>
  <dcterms:created xsi:type="dcterms:W3CDTF">2021-09-22T02:56:45Z</dcterms:created>
  <dcterms:modified xsi:type="dcterms:W3CDTF">2021-09-22T09:31:43Z</dcterms:modified>
</cp:coreProperties>
</file>